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Allerta" charset="0"/>
      <p:regular r:id="rId17"/>
    </p:embeddedFont>
    <p:embeddedFont>
      <p:font typeface="Quattrocento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365759" cy="685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309558" y="680477"/>
            <a:ext cx="45719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269072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25001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221767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9144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4000" b="1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ctr" rtl="0">
              <a:spcBef>
                <a:spcPts val="520"/>
              </a:spcBef>
              <a:buClr>
                <a:schemeClr val="accent2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ctr" rtl="0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255290" y="5047394"/>
            <a:ext cx="73151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255290" y="4796819"/>
            <a:ext cx="73151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255290" y="4637685"/>
            <a:ext cx="73151" cy="1371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255290" y="4542558"/>
            <a:ext cx="73151" cy="73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2514599" y="183359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167005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47573" algn="l" rtl="0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93472" algn="l" rtl="0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84327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4694237" y="2209801"/>
            <a:ext cx="5851525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167005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47573" algn="l" rtl="0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93472" algn="l" rtl="0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84327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167005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47573" algn="l" rtl="0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93472" algn="l" rtl="0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84327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828951" y="1073887"/>
            <a:ext cx="4322135" cy="5791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31578" y="66315"/>
                </a:lnTo>
                <a:lnTo>
                  <a:pt x="120000" y="22105"/>
                </a:lnTo>
                <a:lnTo>
                  <a:pt x="120000" y="23684"/>
                </a:lnTo>
                <a:lnTo>
                  <a:pt x="32631" y="67039"/>
                </a:lnTo>
                <a:lnTo>
                  <a:pt x="2105" y="119999"/>
                </a:lnTo>
                <a:lnTo>
                  <a:pt x="2105" y="119999"/>
                </a:lnTo>
                <a:close/>
              </a:path>
            </a:pathLst>
          </a:custGeom>
          <a:noFill/>
          <a:ln w="9525" cap="flat" cmpd="sng">
            <a:solidFill>
              <a:schemeClr val="accent2">
                <a:alpha val="52941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73965" y="0"/>
            <a:ext cx="5514535" cy="661533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8604"/>
                </a:moveTo>
                <a:lnTo>
                  <a:pt x="0" y="120000"/>
                </a:lnTo>
                <a:lnTo>
                  <a:pt x="120000" y="76744"/>
                </a:lnTo>
                <a:lnTo>
                  <a:pt x="98630" y="0"/>
                </a:lnTo>
                <a:lnTo>
                  <a:pt x="96986" y="0"/>
                </a:lnTo>
                <a:lnTo>
                  <a:pt x="118664" y="76133"/>
                </a:lnTo>
                <a:lnTo>
                  <a:pt x="0" y="118604"/>
                </a:lnTo>
                <a:close/>
              </a:path>
            </a:pathLst>
          </a:custGeom>
          <a:noFill/>
          <a:ln w="9525" cap="flat" cmpd="sng">
            <a:solidFill>
              <a:schemeClr val="accent2">
                <a:alpha val="52941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4" name="Shape 44"/>
          <p:cNvSpPr/>
          <p:nvPr/>
        </p:nvSpPr>
        <p:spPr>
          <a:xfrm rot="5236414">
            <a:off x="4462127" y="1483600"/>
            <a:ext cx="4114800" cy="11887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5943600" y="0"/>
            <a:ext cx="2743199" cy="4267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66" y="0"/>
                </a:moveTo>
                <a:lnTo>
                  <a:pt x="120000" y="0"/>
                </a:lnTo>
                <a:lnTo>
                  <a:pt x="0" y="120000"/>
                </a:lnTo>
                <a:lnTo>
                  <a:pt x="7666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5943600" y="4267200"/>
            <a:ext cx="3200399" cy="1143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4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5943600" y="0"/>
            <a:ext cx="1371599" cy="4267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120000"/>
                </a:lnTo>
                <a:lnTo>
                  <a:pt x="106666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948362" y="4246562"/>
            <a:ext cx="2090737" cy="26114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7585" y="120000"/>
                </a:moveTo>
                <a:lnTo>
                  <a:pt x="120000" y="120000"/>
                </a:lnTo>
                <a:lnTo>
                  <a:pt x="0" y="0"/>
                </a:lnTo>
                <a:lnTo>
                  <a:pt x="97585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5943600" y="4267200"/>
            <a:ext cx="1600199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0"/>
                </a:lnTo>
                <a:lnTo>
                  <a:pt x="114285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943600" y="1371600"/>
            <a:ext cx="3200399" cy="2895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9473"/>
                </a:lnTo>
                <a:lnTo>
                  <a:pt x="0" y="119999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5943600" y="1752600"/>
            <a:ext cx="3200399" cy="2514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0" y="119999"/>
                </a:lnTo>
                <a:lnTo>
                  <a:pt x="120000" y="3636"/>
                </a:lnTo>
                <a:lnTo>
                  <a:pt x="12000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0"/>
                </a:lnTo>
                <a:lnTo>
                  <a:pt x="4061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533400" y="4267200"/>
            <a:ext cx="5333999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20000" y="0"/>
                </a:lnTo>
                <a:lnTo>
                  <a:pt x="5142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366823" y="2438400"/>
            <a:ext cx="5638800" cy="182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8378" y="120000"/>
                </a:lnTo>
                <a:lnTo>
                  <a:pt x="0" y="4000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366823" y="2133600"/>
            <a:ext cx="5638800" cy="2133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572000" y="4267200"/>
            <a:ext cx="1371599" cy="2590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3333" y="120000"/>
                </a:lnTo>
                <a:lnTo>
                  <a:pt x="12000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06902" y="1351671"/>
            <a:ext cx="5718047" cy="977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marR="0" lvl="0" indent="-4064" algn="l" rtl="0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296164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234696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233172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211328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363160" y="402263"/>
            <a:ext cx="8503920" cy="886264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706902" y="512064"/>
            <a:ext cx="8156448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38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 flipH="1">
            <a:off x="371537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4" name="Shape 64"/>
          <p:cNvSpPr/>
          <p:nvPr/>
        </p:nvSpPr>
        <p:spPr>
          <a:xfrm flipH="1">
            <a:off x="411109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5" name="Shape 65"/>
          <p:cNvSpPr/>
          <p:nvPr/>
        </p:nvSpPr>
        <p:spPr>
          <a:xfrm flipH="1">
            <a:off x="44844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6" name="Shape 66"/>
          <p:cNvSpPr/>
          <p:nvPr/>
        </p:nvSpPr>
        <p:spPr>
          <a:xfrm flipH="1">
            <a:off x="476701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500477" y="680477"/>
            <a:ext cx="36575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64343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17907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59004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118872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55344" y="17705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17907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59004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118872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402264"/>
            <a:ext cx="8867079" cy="886264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809750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73152" marR="0" lvl="0" indent="-9652" algn="l" rtl="0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296164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234696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233172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211328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45025" y="1809750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73152" marR="0" lvl="0" indent="-9652" algn="l" rtl="0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296164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234696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233172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211328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457200" y="2459036"/>
            <a:ext cx="4040187" cy="39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20320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81864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131572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109727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4645025" y="2459036"/>
            <a:ext cx="4041774" cy="39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20320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81864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131572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109727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87790" y="680477"/>
            <a:ext cx="45719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47304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251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9" name="Shape 89"/>
          <p:cNvSpPr/>
          <p:nvPr/>
        </p:nvSpPr>
        <p:spPr>
          <a:xfrm flipH="1">
            <a:off x="149770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90" name="Shape 90"/>
          <p:cNvSpPr/>
          <p:nvPr/>
        </p:nvSpPr>
        <p:spPr>
          <a:xfrm flipH="1">
            <a:off x="189340" y="680477"/>
            <a:ext cx="27431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91" name="Shape 91"/>
          <p:cNvSpPr/>
          <p:nvPr/>
        </p:nvSpPr>
        <p:spPr>
          <a:xfrm flipH="1">
            <a:off x="226682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92" name="Shape 92"/>
          <p:cNvSpPr/>
          <p:nvPr/>
        </p:nvSpPr>
        <p:spPr>
          <a:xfrm flipH="1">
            <a:off x="254934" y="680477"/>
            <a:ext cx="9143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278710" y="680477"/>
            <a:ext cx="36575" cy="3657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36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5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864" marR="0" lvl="0" indent="-4064" algn="l" rtl="0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296164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234696" algn="l" rtl="0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233172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211328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3429000" y="14351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15494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36144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106172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84327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68032" y="0"/>
            <a:ext cx="8778239" cy="187803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cxnSp>
        <p:nvCxnSpPr>
          <p:cNvPr id="112" name="Shape 112"/>
          <p:cNvCxnSpPr/>
          <p:nvPr/>
        </p:nvCxnSpPr>
        <p:spPr>
          <a:xfrm>
            <a:off x="363194" y="1885027"/>
            <a:ext cx="8782622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13" name="Shape 113"/>
          <p:cNvGrpSpPr/>
          <p:nvPr/>
        </p:nvGrpSpPr>
        <p:grpSpPr>
          <a:xfrm rot="5400000">
            <a:off x="8514581" y="1219199"/>
            <a:ext cx="132762" cy="128466"/>
            <a:chOff x="6668086" y="1297745"/>
            <a:chExt cx="161839" cy="156602"/>
          </a:xfrm>
        </p:grpSpPr>
        <p:cxnSp>
          <p:nvCxnSpPr>
            <p:cNvPr id="114" name="Shape 114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Shape 115"/>
            <p:cNvCxnSpPr/>
            <p:nvPr/>
          </p:nvCxnSpPr>
          <p:spPr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Shape 116"/>
            <p:cNvCxnSpPr/>
            <p:nvPr/>
          </p:nvCxnSpPr>
          <p:spPr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914400" y="441250"/>
            <a:ext cx="6858000" cy="7017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21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368032" y="1893781"/>
            <a:ext cx="8778239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buClr>
                <a:schemeClr val="lt2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47573" algn="l" rtl="0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93472" algn="l" rtl="0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84327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1150144"/>
            <a:ext cx="68580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lvl="0" indent="-2032" algn="l" rtl="0">
              <a:spcBef>
                <a:spcPts val="0"/>
              </a:spcBef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227583" algn="l" rtl="0">
              <a:spcBef>
                <a:spcPts val="24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1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171196" algn="l" rtl="0"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1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176022" algn="l" rtl="0"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154178" algn="l" rtl="0"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grpSp>
        <p:nvGrpSpPr>
          <p:cNvPr id="120" name="Shape 120"/>
          <p:cNvGrpSpPr/>
          <p:nvPr/>
        </p:nvGrpSpPr>
        <p:grpSpPr>
          <a:xfrm rot="5400000">
            <a:off x="8666981" y="1371599"/>
            <a:ext cx="132762" cy="128466"/>
            <a:chOff x="6668086" y="1297745"/>
            <a:chExt cx="161839" cy="156602"/>
          </a:xfrm>
        </p:grpSpPr>
        <p:cxnSp>
          <p:nvCxnSpPr>
            <p:cNvPr id="121" name="Shape 121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Shape 122"/>
            <p:cNvCxnSpPr/>
            <p:nvPr/>
          </p:nvCxnSpPr>
          <p:spPr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Shape 123"/>
            <p:cNvCxnSpPr/>
            <p:nvPr/>
          </p:nvCxnSpPr>
          <p:spPr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4" name="Shape 124"/>
          <p:cNvGrpSpPr/>
          <p:nvPr/>
        </p:nvGrpSpPr>
        <p:grpSpPr>
          <a:xfrm rot="5400000">
            <a:off x="8320088" y="1474762"/>
            <a:ext cx="132762" cy="128466"/>
            <a:chOff x="6668086" y="1297745"/>
            <a:chExt cx="161839" cy="156602"/>
          </a:xfrm>
        </p:grpSpPr>
        <p:cxnSp>
          <p:nvCxnSpPr>
            <p:cNvPr id="125" name="Shape 125"/>
            <p:cNvCxnSpPr/>
            <p:nvPr/>
          </p:nvCxnSpPr>
          <p:spPr>
            <a:xfrm rot="-5400000">
              <a:off x="6664063" y="1301768"/>
              <a:ext cx="88509" cy="80463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Shape 126"/>
            <p:cNvCxnSpPr/>
            <p:nvPr/>
          </p:nvCxnSpPr>
          <p:spPr>
            <a:xfrm rot="5400000" flipH="1">
              <a:off x="6685887" y="1391257"/>
              <a:ext cx="125755" cy="42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Shape 127"/>
            <p:cNvCxnSpPr/>
            <p:nvPr/>
          </p:nvCxnSpPr>
          <p:spPr>
            <a:xfrm rot="5400000" flipH="1">
              <a:off x="6744524" y="1300852"/>
              <a:ext cx="88509" cy="82296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477000" y="5549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914400" y="55498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8610600" y="55498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365759" cy="68544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7" name="Shape 7"/>
          <p:cNvSpPr/>
          <p:nvPr/>
        </p:nvSpPr>
        <p:spPr>
          <a:xfrm>
            <a:off x="255290" y="5047394"/>
            <a:ext cx="73151" cy="1691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8" name="Shape 8"/>
          <p:cNvSpPr/>
          <p:nvPr/>
        </p:nvSpPr>
        <p:spPr>
          <a:xfrm>
            <a:off x="255290" y="4796819"/>
            <a:ext cx="73151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9" name="Shape 9"/>
          <p:cNvSpPr/>
          <p:nvPr/>
        </p:nvSpPr>
        <p:spPr>
          <a:xfrm>
            <a:off x="255290" y="4637685"/>
            <a:ext cx="73151" cy="13715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255290" y="4542558"/>
            <a:ext cx="73151" cy="73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09558" y="680477"/>
            <a:ext cx="45719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69072" y="680477"/>
            <a:ext cx="27431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50019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21767" y="680477"/>
            <a:ext cx="9143" cy="36575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C1EDFF"/>
              </a:buClr>
              <a:buFont typeface="Allerta"/>
              <a:buNone/>
              <a:defRPr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11480" marR="0" lvl="0" indent="-167005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740664" marR="0" lvl="1" indent="-147573" algn="l" rtl="0">
              <a:spcBef>
                <a:spcPts val="520"/>
              </a:spcBef>
              <a:buClr>
                <a:schemeClr val="accent2"/>
              </a:buClr>
              <a:buSzPct val="9000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261872" marR="0" lvl="3" indent="-93472" algn="l" rtl="0">
              <a:spcBef>
                <a:spcPts val="440"/>
              </a:spcBef>
              <a:buClr>
                <a:schemeClr val="accent3"/>
              </a:buClr>
              <a:buSzPct val="10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481328" marR="0" lvl="4" indent="-84327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1709928" marR="0" lvl="5" indent="-97027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1901951" marR="0" lvl="6" indent="-85851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2093976" marR="0" lvl="7" indent="-87376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Quattrocento"/>
                <a:ea typeface="Quattrocento"/>
                <a:cs typeface="Quattrocento"/>
                <a:sym typeface="Quattrocento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randolph@marionunit2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drandolph@marionunit2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838200" y="5105400"/>
            <a:ext cx="7772400" cy="1975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9144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Allerta"/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5</a:t>
            </a:r>
            <a:r>
              <a:rPr lang="en-US" sz="4000" b="1" i="0" u="none" strike="noStrike" cap="none" baseline="30000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TH</a:t>
            </a:r>
            <a:r>
              <a:rPr lang="en-US" sz="4000" b="1" i="0" u="none" strike="noStrike" cap="none">
                <a:solidFill>
                  <a:srgbClr val="FFFF00"/>
                </a:solidFill>
                <a:latin typeface="Allerta"/>
                <a:ea typeface="Allerta"/>
                <a:cs typeface="Allerta"/>
                <a:sym typeface="Allerta"/>
              </a:rPr>
              <a:t> GRADE PARENT ORIENTATION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762000" y="0"/>
            <a:ext cx="8153399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Welcome to our Classroom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5400" b="1" i="0" u="none" strike="noStrike" cap="none">
              <a:solidFill>
                <a:srgbClr val="FF5092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49" name="Shape 149" descr="Classroom - Free illustration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396" y="1904300"/>
            <a:ext cx="3964224" cy="304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Grading Scale:</a:t>
            </a:r>
            <a:b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</a:br>
            <a:endParaRPr lang="en-US" sz="4000" b="0" i="0" u="none" strike="noStrike" cap="none">
              <a:solidFill>
                <a:srgbClr val="C1EDFF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Check your child’s grades every week thru Information Now (information on Marion Unit #2 website)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No name on paper- 10 points deducted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Grading Scale on our classroom Website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 will send an e-mail reminder for mid term progress and for report card times </a:t>
            </a:r>
          </a:p>
        </p:txBody>
      </p:sp>
      <p:pic>
        <p:nvPicPr>
          <p:cNvPr id="213" name="Shape 213" descr="C:\Users\randolpha\AppData\Local\Microsoft\Windows\Temporary Internet Files\Content.IE5\XRIB5IEH\MC90028197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228600"/>
            <a:ext cx="1802281" cy="170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Band Information: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Band parent meeting </a:t>
            </a:r>
            <a:r>
              <a:rPr lang="en-US"/>
              <a:t>will be scheduled in September 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Will keep you updated thru newsletter and e-mails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Mrs. Henshaw and Mr. Graham are the instructors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Great opportunity to meet students from other schools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Winter performance and Spring Performance</a:t>
            </a:r>
          </a:p>
        </p:txBody>
      </p:sp>
      <p:pic>
        <p:nvPicPr>
          <p:cNvPr id="220" name="Shape 220" descr="C:\Users\randolpha\AppData\Local\Microsoft\Windows\Temporary Internet Files\Content.IE5\XRIB5IEH\MC900250417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5257800"/>
            <a:ext cx="1276095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PARCC Testing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March /April- Language Arts &amp; Math this year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Language Arts / Math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Common Core State Standards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More rigorous and more depth of learning- more thinking and problem solving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Focuses more on process than product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Will all be on computer- keyboarding skills</a:t>
            </a:r>
          </a:p>
        </p:txBody>
      </p:sp>
      <p:pic>
        <p:nvPicPr>
          <p:cNvPr id="227" name="Shape 227" descr="C:\Users\randolpha\AppData\Local\Microsoft\Windows\Temporary Internet Files\Content.IE5\6LWRZCTB\MC900355143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52400"/>
            <a:ext cx="1829713" cy="18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Accelerated Reading: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5 points per grading period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Prize at the end of the year for top 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readers !!!!!!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Check classroom webpage for AR readers photograph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Grading period rewards if you earned all the points</a:t>
            </a:r>
          </a:p>
        </p:txBody>
      </p:sp>
      <p:pic>
        <p:nvPicPr>
          <p:cNvPr id="234" name="Shape 234" descr="C:\Users\randolpha\AppData\Local\Microsoft\Windows\Temporary Internet Files\Content.IE5\XRIB5IEH\MC900432665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514350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Let’s have a great year!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Open communication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Best way to contact me : </a:t>
            </a:r>
            <a:r>
              <a:rPr lang="en-US" sz="3000" b="0" i="0" u="sng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</a:rPr>
              <a:t>adrandolph@marionunit2.org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Thank you for taking time from your busy schedule to attend tonight! </a:t>
            </a:r>
          </a:p>
        </p:txBody>
      </p:sp>
      <p:pic>
        <p:nvPicPr>
          <p:cNvPr id="241" name="Shape 241" descr="C:\Users\randolpha\AppData\Local\Microsoft\Windows\Temporary Internet Files\Content.IE5\6LWRZCTB\MC900432487[2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4648200"/>
            <a:ext cx="1847849" cy="198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My Family and Educational Experience </a:t>
            </a:r>
          </a:p>
        </p:txBody>
      </p:sp>
      <p:pic>
        <p:nvPicPr>
          <p:cNvPr id="155" name="Shape 155" descr="2013 0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114800"/>
            <a:ext cx="1857375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http://im1.shutterfly.com/media/47a3cc22b3127ccef492d7a0f14100000030O00AaNmrlk4bOGQPbz4O/cC/f%3D0/ls%3D00208682956420131203222401125.JPG/ps%3D50/r%3D0/rx%3D550/ry%3D400/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8025" y="1993537"/>
            <a:ext cx="1532700" cy="20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http://images.photo1.walgreens.com/232323232%7Ffp93232%3Eydnjthgqubwsnrcgu7386%3Enu%3D3256%3E%3B39%3E8%3B4%3EWSNRCG%3D4338875233327nu0mrj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2057400"/>
            <a:ext cx="19303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http://images.photo1.walgreens.com/232323232%7Ffp93232%3Eydnjthgqubwsnrcgu%3A2%3B4%3Enu%3D3256%3E%3B39%3E8%3B4%3EWSNRCG%3D42%3A4793358327nu0mrj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8025" y="4604150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http://images.photo1.walgreens.com/232323232%7Ffp93232%3Eydnjthgqubwsnrcgu%3B347%3Enu%3D3256%3E%3B39%3E8%3B4%3EWSNRCG%3D4332%3A%3A%3C%3A%3C9327nu0mrj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10200" y="1397170"/>
            <a:ext cx="1635442" cy="218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IMG_2617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100" y="3657600"/>
            <a:ext cx="2285998" cy="304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IMG_3098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98042" y="1578864"/>
            <a:ext cx="1787650" cy="238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School Safety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At least 2 emergency contact numbers *keep up to date 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Doors are locked from 8:10-end of day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Sign in/ Sign out 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End of day dismissal- Early Bus, Walkers/Bikes, Cars, Late Bus  (if you are running late your child will wait in cafeteria- with supervision- not outside building)</a:t>
            </a:r>
          </a:p>
        </p:txBody>
      </p:sp>
      <p:pic>
        <p:nvPicPr>
          <p:cNvPr id="168" name="Shape 168" descr="C:\Users\randolpha\AppData\Local\Microsoft\Windows\Temporary Internet Files\Content.IE5\B753TBMP\MC90043472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0"/>
            <a:ext cx="2285713" cy="228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>
        <p14:flip dir="l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5</a:t>
            </a:r>
            <a:r>
              <a:rPr lang="en-US" sz="4000" b="0" i="0" u="none" strike="noStrike" cap="none" baseline="30000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th</a:t>
            </a: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 grade goals:</a:t>
            </a:r>
            <a:b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</a:br>
            <a:endParaRPr lang="en-US" sz="4000" b="0" i="0" u="none" strike="noStrike" cap="none">
              <a:solidFill>
                <a:srgbClr val="C1EDFF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None/>
            </a:pPr>
            <a:endParaRPr sz="2775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To be more independent (exciting activities throughout year- privileges  for 5</a:t>
            </a:r>
            <a:r>
              <a:rPr lang="en-US" sz="2775" b="0" i="0" u="none" strike="noStrike" cap="none" baseline="30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</a:t>
            </a: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grade ) 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To be responsible, respectful , and safe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Honesty  (we all make mistakes) 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To be prepared for MJH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To be prepared for PARCC state testing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4151"/>
              <a:buFont typeface="Noto Sans Symbols"/>
              <a:buChar char="▪"/>
            </a:pPr>
            <a:r>
              <a:rPr lang="en-US" sz="277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To follow the golden rule- “Treat others as you would like to be treated”. </a:t>
            </a:r>
          </a:p>
        </p:txBody>
      </p:sp>
      <p:pic>
        <p:nvPicPr>
          <p:cNvPr id="175" name="Shape 175" descr="C:\Users\randolpha\AppData\Local\Microsoft\Windows\Temporary Internet Files\Content.IE5\4ITZEWAF\MC900433886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30480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>
        <p14:prism dir="l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Work as a Team: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Parents, teachers, and students  all work together 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82" name="Shape 182" descr="http://ts1.mm.bing.net/th?&amp;id=HN.607991219874758828&amp;w=300&amp;h=300&amp;c=0&amp;pid=1.9&amp;rs=0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276600"/>
            <a:ext cx="2857499" cy="271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>
        <p14:gallery dir="l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Communication: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Nothing to hide, we all want your child to succeed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E-mail newsletters every week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Various parent e-mails throughout  the school year  (</a:t>
            </a:r>
            <a:r>
              <a:rPr lang="en-US" sz="3000" b="0" i="0" u="sng" strike="noStrike" cap="none">
                <a:solidFill>
                  <a:schemeClr val="hlink"/>
                </a:solidFill>
                <a:latin typeface="Quattrocento"/>
                <a:ea typeface="Quattrocento"/>
                <a:cs typeface="Quattrocento"/>
                <a:sym typeface="Quattrocento"/>
                <a:hlinkClick r:id="rId3"/>
              </a:rPr>
              <a:t>adrandolph@marionunit2.org</a:t>
            </a: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)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Classroom Website</a:t>
            </a:r>
          </a:p>
          <a:p>
            <a:pPr marL="411480" marR="0" lvl="0" indent="-34798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Keep me updated if </a:t>
            </a:r>
            <a:r>
              <a:rPr lang="en-US"/>
              <a:t>your </a:t>
            </a: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e-mail changes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buNone/>
            </a:pPr>
            <a:endParaRPr sz="3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Classroom Management: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Firm, consistent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Golden Rule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PBIS- Be respectful, Be responsible, Be Safe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Management and Behavior Matrix on our classroom web page</a:t>
            </a:r>
          </a:p>
          <a:p>
            <a:pPr marL="411480" marR="0" lvl="0" indent="-3479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Friday Prize- chips/drink/ sit on throne!</a:t>
            </a:r>
          </a:p>
          <a:p>
            <a:pPr marL="411480" marR="0" lvl="0" indent="-347980" algn="l" rtl="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None/>
            </a:pPr>
            <a:endParaRPr sz="3000" b="0" i="0" u="none" strike="noStrike" cap="non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Classroom Website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Go to Marion Unit #2 .org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Select our school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Select 5</a:t>
            </a:r>
            <a:r>
              <a:rPr lang="en-US" sz="2100" b="0" i="0" u="none" strike="noStrike" cap="none" baseline="30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</a:t>
            </a: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grade- Mrs. Randolph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Information included- newsletter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				           pictures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                                   calendar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                                   homework hints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                                   spelling lists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                                   grading scale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                                   classroom management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                                   classroom schedule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                                                   classroom behavior matrix		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Allerta"/>
              <a:buNone/>
            </a:pPr>
            <a:r>
              <a:rPr lang="en-US" sz="4000" b="0" i="0" u="none" strike="noStrike" cap="none">
                <a:solidFill>
                  <a:srgbClr val="C1EDFF"/>
                </a:solidFill>
                <a:latin typeface="Allerta"/>
                <a:ea typeface="Allerta"/>
                <a:cs typeface="Allerta"/>
                <a:sym typeface="Allerta"/>
              </a:rPr>
              <a:t>Homework: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14400" y="1783559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6032"/>
              <a:buFont typeface="Noto Sans Symbols"/>
              <a:buChar char="▪"/>
            </a:pPr>
            <a:r>
              <a:rPr lang="en-US" sz="232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Included in newsletter- at a minimum-more for responsibility- study periods during the school day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6032"/>
              <a:buFont typeface="Noto Sans Symbols"/>
              <a:buChar char="▪"/>
            </a:pPr>
            <a:r>
              <a:rPr lang="en-US" sz="232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At the beginning of year, I sign each students assignment sheet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6032"/>
              <a:buFont typeface="Noto Sans Symbols"/>
              <a:buChar char="▪"/>
            </a:pPr>
            <a:r>
              <a:rPr lang="en-US" sz="232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Assignments are written on board daily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6032"/>
              <a:buFont typeface="Noto Sans Symbols"/>
              <a:buChar char="▪"/>
            </a:pPr>
            <a:r>
              <a:rPr lang="en-US" sz="232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 will stop signing, but check periodically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6032"/>
              <a:buFont typeface="Noto Sans Symbols"/>
              <a:buChar char="▪"/>
            </a:pPr>
            <a:r>
              <a:rPr lang="en-US" sz="232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Must use break time to complete late homework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6032"/>
              <a:buFont typeface="Noto Sans Symbols"/>
              <a:buChar char="▪"/>
            </a:pPr>
            <a:r>
              <a:rPr lang="en-US" sz="232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10 points deducted for late homework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ct val="96032"/>
              <a:buFont typeface="Noto Sans Symbols"/>
              <a:buChar char="▪"/>
            </a:pPr>
            <a:r>
              <a:rPr lang="en-US" sz="232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Check your child’s grades on-line every week- Report Cards will be distributed after each grading period </a:t>
            </a:r>
          </a:p>
          <a:p>
            <a:pPr marL="411480" marR="0" lvl="0" indent="-347980" algn="l" rtl="0">
              <a:lnSpc>
                <a:spcPct val="80000"/>
              </a:lnSpc>
              <a:spcBef>
                <a:spcPts val="700"/>
              </a:spcBef>
              <a:buClr>
                <a:schemeClr val="lt2"/>
              </a:buClr>
              <a:buSzPct val="96032"/>
              <a:buFont typeface="Noto Sans Symbols"/>
              <a:buChar char="▪"/>
            </a:pPr>
            <a:r>
              <a:rPr lang="en-US" sz="2325" b="0" i="0" u="none" strike="noStrike" cap="non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Do not go to bed until back pack is ready for the next school day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(4:3)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Allerta</vt:lpstr>
      <vt:lpstr>Quattrocento</vt:lpstr>
      <vt:lpstr>Noto Sans Symbols</vt:lpstr>
      <vt:lpstr>Metro</vt:lpstr>
      <vt:lpstr>5TH GRADE PARENT ORIENTATION</vt:lpstr>
      <vt:lpstr>My Family and Educational Experience </vt:lpstr>
      <vt:lpstr>School Safety</vt:lpstr>
      <vt:lpstr>5th grade goals: </vt:lpstr>
      <vt:lpstr>Work as a Team:</vt:lpstr>
      <vt:lpstr>Communication:</vt:lpstr>
      <vt:lpstr>Classroom Management:</vt:lpstr>
      <vt:lpstr>Classroom Website</vt:lpstr>
      <vt:lpstr>Homework:</vt:lpstr>
      <vt:lpstr>Grading Scale: </vt:lpstr>
      <vt:lpstr>Band Information:</vt:lpstr>
      <vt:lpstr>PARCC Testing</vt:lpstr>
      <vt:lpstr>Accelerated Reading:</vt:lpstr>
      <vt:lpstr>Let’s have a great year!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PARENT ORIENTATION</dc:title>
  <dc:creator>Administrator</dc:creator>
  <cp:lastModifiedBy>user1</cp:lastModifiedBy>
  <cp:revision>1</cp:revision>
  <dcterms:modified xsi:type="dcterms:W3CDTF">2017-08-14T21:11:26Z</dcterms:modified>
</cp:coreProperties>
</file>